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1" r:id="rId3"/>
    <p:sldId id="263" r:id="rId4"/>
    <p:sldId id="275" r:id="rId5"/>
    <p:sldId id="265" r:id="rId6"/>
    <p:sldId id="276" r:id="rId7"/>
    <p:sldId id="277" r:id="rId8"/>
    <p:sldId id="278" r:id="rId9"/>
    <p:sldId id="279" r:id="rId10"/>
    <p:sldId id="271" r:id="rId11"/>
    <p:sldId id="272" r:id="rId12"/>
    <p:sldId id="273" r:id="rId13"/>
    <p:sldId id="274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9933"/>
    <a:srgbClr val="FF0066"/>
    <a:srgbClr val="CC54AD"/>
    <a:srgbClr val="000000"/>
    <a:srgbClr val="A65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1560" y="-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92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99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3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84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2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27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2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50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59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23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8096"/>
          </a:xfrm>
          <a:prstGeom prst="rect">
            <a:avLst/>
          </a:prstGeom>
          <a:solidFill>
            <a:srgbClr val="E4EEF8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29" y="903910"/>
            <a:ext cx="8734806" cy="5365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CFE4-0B18-48DF-B87C-AFF59EC2E57E}" type="datetimeFigureOut">
              <a:rPr lang="en-GB" smtClean="0"/>
              <a:t>01/11/2019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9056" y="0"/>
            <a:ext cx="694944" cy="768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1537B-2B7B-4ADD-BC85-BCDD274F1F3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hi.epfl.ch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AB7B-F506-4A51-9C69-1EB5ECC4C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9027"/>
            <a:ext cx="9144000" cy="2533077"/>
          </a:xfrm>
        </p:spPr>
        <p:txBody>
          <a:bodyPr/>
          <a:lstStyle/>
          <a:p>
            <a:r>
              <a:rPr lang="fr-CH" dirty="0"/>
              <a:t>8. Une vision intégrée du système immunitaire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988E-B4CC-48DD-A483-1558B5006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340352"/>
            <a:ext cx="7886700" cy="2389632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fr-CH" sz="1800"/>
              <a:t>by Bruno Lemaitre, </a:t>
            </a:r>
          </a:p>
          <a:p>
            <a:pPr marL="342900" indent="-342900" algn="ctr"/>
            <a:r>
              <a:rPr lang="fr-CH" sz="1800"/>
              <a:t>Ecole Polytechnique Fédérale de Lausanne</a:t>
            </a:r>
          </a:p>
          <a:p>
            <a:pPr marL="342900" indent="-342900" algn="ctr"/>
            <a:r>
              <a:rPr lang="fr-CH" sz="1800">
                <a:solidFill>
                  <a:srgbClr val="000000"/>
                </a:solidFill>
              </a:rPr>
              <a:t>Web: </a:t>
            </a:r>
            <a:r>
              <a:rPr lang="fr-CH" sz="1800">
                <a:solidFill>
                  <a:srgbClr val="000000"/>
                </a:solidFill>
                <a:hlinkClick r:id="rId2"/>
              </a:rPr>
              <a:t>http://ghi.epfl.ch</a:t>
            </a:r>
            <a:r>
              <a:rPr lang="fr-CH" sz="1800">
                <a:solidFill>
                  <a:srgbClr val="000000"/>
                </a:solidFill>
              </a:rPr>
              <a:t> </a:t>
            </a:r>
          </a:p>
          <a:p>
            <a:endParaRPr lang="fr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4D9D5-0A21-4742-994C-74AC61EE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116632"/>
            <a:ext cx="8855968" cy="1194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D2B3-3E9F-45E5-862F-8631BFDE4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94071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70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8088312" cy="2100261"/>
          </a:xfrm>
        </p:spPr>
        <p:txBody>
          <a:bodyPr>
            <a:noAutofit/>
          </a:bodyPr>
          <a:lstStyle/>
          <a:p>
            <a:br>
              <a:rPr lang="fr-CH" sz="3200" dirty="0"/>
            </a:br>
            <a:r>
              <a:rPr lang="fr-CH" sz="3200" dirty="0"/>
              <a:t>Une vision intégrée du système immunitaire</a:t>
            </a:r>
            <a:br>
              <a:rPr lang="fr-CH" sz="3200" dirty="0"/>
            </a:br>
            <a:br>
              <a:rPr lang="fr-CH" sz="3200" dirty="0"/>
            </a:br>
            <a:r>
              <a:rPr lang="fr-CH" sz="3200" dirty="0"/>
              <a:t>Exemple: infection par un virus respiratoire</a:t>
            </a:r>
            <a:br>
              <a:rPr lang="fr-CH" sz="3200" dirty="0"/>
            </a:br>
            <a:endParaRPr lang="fr-CH" sz="3200" dirty="0"/>
          </a:p>
        </p:txBody>
      </p:sp>
    </p:spTree>
    <p:extLst>
      <p:ext uri="{BB962C8B-B14F-4D97-AF65-F5344CB8AC3E}">
        <p14:creationId xmlns:p14="http://schemas.microsoft.com/office/powerpoint/2010/main" val="66734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F966565-5460-47C5-8C1B-C378B639ABA0}"/>
              </a:ext>
            </a:extLst>
          </p:cNvPr>
          <p:cNvSpPr/>
          <p:nvPr/>
        </p:nvSpPr>
        <p:spPr>
          <a:xfrm>
            <a:off x="1" y="4644214"/>
            <a:ext cx="9144000" cy="1998738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7C8A905-5DAC-44D1-9D80-F999B5C5FD0A}"/>
              </a:ext>
            </a:extLst>
          </p:cNvPr>
          <p:cNvSpPr/>
          <p:nvPr/>
        </p:nvSpPr>
        <p:spPr>
          <a:xfrm>
            <a:off x="1" y="2868009"/>
            <a:ext cx="9144000" cy="1473579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D877273-B730-4890-8506-FBE0610DD766}"/>
              </a:ext>
            </a:extLst>
          </p:cNvPr>
          <p:cNvSpPr/>
          <p:nvPr/>
        </p:nvSpPr>
        <p:spPr>
          <a:xfrm>
            <a:off x="0" y="339130"/>
            <a:ext cx="9143999" cy="2230541"/>
          </a:xfrm>
          <a:prstGeom prst="rect">
            <a:avLst/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F27DE8-9030-4B35-80FE-7114ABC38C1D}"/>
              </a:ext>
            </a:extLst>
          </p:cNvPr>
          <p:cNvSpPr txBox="1"/>
          <p:nvPr/>
        </p:nvSpPr>
        <p:spPr>
          <a:xfrm>
            <a:off x="1479550" y="0"/>
            <a:ext cx="2902131" cy="7017306"/>
          </a:xfrm>
          <a:prstGeom prst="rect">
            <a:avLst/>
          </a:prstGeom>
          <a:solidFill>
            <a:srgbClr val="FF0066">
              <a:alpha val="30196"/>
            </a:srgbClr>
          </a:solidFill>
        </p:spPr>
        <p:txBody>
          <a:bodyPr wrap="square" lIns="36000" tIns="3600" rIns="36000" bIns="3600" rtlCol="0">
            <a:spAutoFit/>
          </a:bodyPr>
          <a:lstStyle/>
          <a:p>
            <a:r>
              <a:rPr lang="fr-CH" b="1"/>
              <a:t>Poumon</a:t>
            </a:r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  <a:p>
            <a:endParaRPr lang="fr-CH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3124C-4FCD-452E-B71E-D50C838D9CF7}"/>
              </a:ext>
            </a:extLst>
          </p:cNvPr>
          <p:cNvSpPr txBox="1"/>
          <p:nvPr/>
        </p:nvSpPr>
        <p:spPr>
          <a:xfrm>
            <a:off x="5987868" y="0"/>
            <a:ext cx="2806881" cy="7017306"/>
          </a:xfrm>
          <a:prstGeom prst="rect">
            <a:avLst/>
          </a:prstGeom>
          <a:solidFill>
            <a:srgbClr val="FF9933">
              <a:alpha val="29804"/>
            </a:srgbClr>
          </a:solidFill>
        </p:spPr>
        <p:txBody>
          <a:bodyPr wrap="square" lIns="36000" tIns="3600" rIns="36000" bIns="3600" rtlCol="0">
            <a:spAutoFit/>
          </a:bodyPr>
          <a:lstStyle/>
          <a:p>
            <a:r>
              <a:rPr lang="fr-CH" b="1" dirty="0"/>
              <a:t>Ganglions lymphatiques</a:t>
            </a:r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  <a:p>
            <a:endParaRPr lang="fr-CH" b="1" dirty="0"/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7EABAD69-98E9-4C4C-81BE-F18AC0E9ACB7}"/>
              </a:ext>
            </a:extLst>
          </p:cNvPr>
          <p:cNvSpPr/>
          <p:nvPr/>
        </p:nvSpPr>
        <p:spPr>
          <a:xfrm>
            <a:off x="0" y="339130"/>
            <a:ext cx="1136741" cy="99437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79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" rIns="36000" bIns="3600" rtlCol="0" anchor="ctr"/>
          <a:lstStyle/>
          <a:p>
            <a:pPr algn="ctr"/>
            <a:r>
              <a:rPr lang="fr-CH" sz="1200">
                <a:solidFill>
                  <a:schemeClr val="tx1"/>
                </a:solidFill>
              </a:rPr>
              <a:t>Immédiate</a:t>
            </a:r>
          </a:p>
          <a:p>
            <a:pPr algn="ctr"/>
            <a:r>
              <a:rPr lang="fr-CH" sz="1200">
                <a:solidFill>
                  <a:schemeClr val="tx1"/>
                </a:solidFill>
              </a:rPr>
              <a:t>(heures)</a:t>
            </a:r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E0A8AA47-0510-4C87-BE8C-00F91EE3A254}"/>
              </a:ext>
            </a:extLst>
          </p:cNvPr>
          <p:cNvSpPr/>
          <p:nvPr/>
        </p:nvSpPr>
        <p:spPr>
          <a:xfrm>
            <a:off x="0" y="2868009"/>
            <a:ext cx="1162050" cy="965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31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" rIns="36000" bIns="3600" rtlCol="0" anchor="ctr"/>
          <a:lstStyle/>
          <a:p>
            <a:pPr algn="ctr"/>
            <a:r>
              <a:rPr lang="fr-CH" sz="1200">
                <a:solidFill>
                  <a:schemeClr val="tx1"/>
                </a:solidFill>
              </a:rPr>
              <a:t>Moyenne</a:t>
            </a:r>
          </a:p>
          <a:p>
            <a:pPr algn="ctr"/>
            <a:r>
              <a:rPr lang="fr-CH" sz="1200">
                <a:solidFill>
                  <a:schemeClr val="tx1"/>
                </a:solidFill>
              </a:rPr>
              <a:t>(jours)</a:t>
            </a:r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6B7BEA95-FAEF-4290-8FF0-D20677FDEA81}"/>
              </a:ext>
            </a:extLst>
          </p:cNvPr>
          <p:cNvSpPr/>
          <p:nvPr/>
        </p:nvSpPr>
        <p:spPr>
          <a:xfrm>
            <a:off x="0" y="4644213"/>
            <a:ext cx="1142819" cy="9652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423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" rIns="36000" bIns="3600" rtlCol="0" anchor="ctr"/>
          <a:lstStyle/>
          <a:p>
            <a:pPr algn="ctr"/>
            <a:r>
              <a:rPr lang="fr-CH" sz="1200">
                <a:solidFill>
                  <a:schemeClr val="tx1"/>
                </a:solidFill>
              </a:rPr>
              <a:t>Tardive</a:t>
            </a:r>
          </a:p>
          <a:p>
            <a:pPr algn="ctr"/>
            <a:r>
              <a:rPr lang="fr-CH" sz="1200">
                <a:solidFill>
                  <a:schemeClr val="tx1"/>
                </a:solidFill>
              </a:rPr>
              <a:t>(semaines)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42F8B-5206-4C25-A5BE-212A0077CF1C}"/>
              </a:ext>
            </a:extLst>
          </p:cNvPr>
          <p:cNvSpPr txBox="1"/>
          <p:nvPr/>
        </p:nvSpPr>
        <p:spPr>
          <a:xfrm>
            <a:off x="1142819" y="339130"/>
            <a:ext cx="4178481" cy="2223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Réplication virale au sein des cellules hôte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Reconnaissance par un PRR (TLR3/</a:t>
            </a:r>
            <a:r>
              <a:rPr lang="fr-CH" sz="1600" dirty="0" err="1">
                <a:latin typeface="+mj-lt"/>
              </a:rPr>
              <a:t>cGAS</a:t>
            </a:r>
            <a:r>
              <a:rPr lang="fr-CH" sz="1600" dirty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Sécrétion d’</a:t>
            </a:r>
            <a:r>
              <a:rPr lang="fr-CH" sz="1600" b="1" dirty="0">
                <a:latin typeface="+mj-lt"/>
              </a:rPr>
              <a:t>IFNα/β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Activation des cellules hôte avoisinantes par l’IFNα/β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Sécrétion de </a:t>
            </a:r>
            <a:r>
              <a:rPr lang="fr-CH" sz="1600" b="1" dirty="0">
                <a:latin typeface="+mj-lt"/>
              </a:rPr>
              <a:t>facteurs vasoactifs et chimiotactiques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Infiltration de cellules immunitaires innées (neutrophiles, cellules NK, monocytes)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23F26F-C62B-4990-86FF-50C2BA1EC517}"/>
              </a:ext>
            </a:extLst>
          </p:cNvPr>
          <p:cNvSpPr txBox="1"/>
          <p:nvPr/>
        </p:nvSpPr>
        <p:spPr>
          <a:xfrm>
            <a:off x="1142819" y="3117056"/>
            <a:ext cx="4178481" cy="499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Activation des </a:t>
            </a:r>
            <a:r>
              <a:rPr lang="fr-CH" sz="1600" b="1" dirty="0">
                <a:latin typeface="+mj-lt"/>
              </a:rPr>
              <a:t>cellules</a:t>
            </a:r>
            <a:r>
              <a:rPr lang="fr-CH" sz="1600" dirty="0">
                <a:latin typeface="+mj-lt"/>
              </a:rPr>
              <a:t> </a:t>
            </a:r>
            <a:r>
              <a:rPr lang="fr-CH" sz="1600" b="1" dirty="0">
                <a:latin typeface="+mj-lt"/>
              </a:rPr>
              <a:t>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Sécrétion d’</a:t>
            </a:r>
            <a:r>
              <a:rPr lang="fr-CH" sz="1600" b="1" dirty="0" err="1">
                <a:latin typeface="+mj-lt"/>
              </a:rPr>
              <a:t>IFNγ</a:t>
            </a:r>
            <a:r>
              <a:rPr lang="fr-CH" sz="1600" dirty="0">
                <a:latin typeface="+mj-lt"/>
              </a:rPr>
              <a:t> par les cellules 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3C20C-CA8C-41EE-AD6C-956170115278}"/>
              </a:ext>
            </a:extLst>
          </p:cNvPr>
          <p:cNvSpPr txBox="1"/>
          <p:nvPr/>
        </p:nvSpPr>
        <p:spPr>
          <a:xfrm>
            <a:off x="1142819" y="3601780"/>
            <a:ext cx="4178481" cy="745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Lyse des cellules hôte infectées par les cellules 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Apoptose des neutrophiles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B056A-5458-45B5-8E95-5FCB3AB4D0B8}"/>
              </a:ext>
            </a:extLst>
          </p:cNvPr>
          <p:cNvSpPr txBox="1"/>
          <p:nvPr/>
        </p:nvSpPr>
        <p:spPr>
          <a:xfrm>
            <a:off x="1142819" y="4644213"/>
            <a:ext cx="4178481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Infiltration de </a:t>
            </a:r>
            <a:r>
              <a:rPr lang="fr-CH" sz="1600" b="1" dirty="0">
                <a:latin typeface="+mj-lt"/>
              </a:rPr>
              <a:t>cellules T effectrices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F91883-D99B-4A9B-8B8C-2D63410536B1}"/>
              </a:ext>
            </a:extLst>
          </p:cNvPr>
          <p:cNvSpPr txBox="1"/>
          <p:nvPr/>
        </p:nvSpPr>
        <p:spPr>
          <a:xfrm>
            <a:off x="1142819" y="4890021"/>
            <a:ext cx="4178481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 err="1">
                <a:latin typeface="+mj-lt"/>
              </a:rPr>
              <a:t>Ré-activation</a:t>
            </a:r>
            <a:r>
              <a:rPr lang="fr-CH" sz="1600" dirty="0">
                <a:latin typeface="+mj-lt"/>
              </a:rPr>
              <a:t> des </a:t>
            </a:r>
            <a:r>
              <a:rPr lang="fr-CH" sz="1600" b="1" dirty="0">
                <a:latin typeface="+mj-lt"/>
              </a:rPr>
              <a:t>cellules T effectrices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B88C9-B858-4C06-93C1-4C80C74AF5BB}"/>
              </a:ext>
            </a:extLst>
          </p:cNvPr>
          <p:cNvSpPr txBox="1"/>
          <p:nvPr/>
        </p:nvSpPr>
        <p:spPr>
          <a:xfrm>
            <a:off x="1142819" y="5147595"/>
            <a:ext cx="4178481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Lyse des cellules hôte infectées par les </a:t>
            </a:r>
            <a:r>
              <a:rPr lang="fr-CH" sz="1600" b="1" dirty="0" err="1">
                <a:latin typeface="+mj-lt"/>
              </a:rPr>
              <a:t>CTLs</a:t>
            </a:r>
            <a:endParaRPr lang="fr-CH" sz="16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6EF3C0-3E46-4BC8-8C62-CE1544757591}"/>
              </a:ext>
            </a:extLst>
          </p:cNvPr>
          <p:cNvSpPr txBox="1"/>
          <p:nvPr/>
        </p:nvSpPr>
        <p:spPr>
          <a:xfrm>
            <a:off x="1142819" y="5394912"/>
            <a:ext cx="4178481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Neutralisation par les </a:t>
            </a:r>
            <a:r>
              <a:rPr lang="fr-CH" sz="1600" b="1" dirty="0">
                <a:latin typeface="+mj-lt"/>
              </a:rPr>
              <a:t>anticorps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88600E-6038-48AA-8AD7-8C1FDF29A91A}"/>
              </a:ext>
            </a:extLst>
          </p:cNvPr>
          <p:cNvSpPr txBox="1"/>
          <p:nvPr/>
        </p:nvSpPr>
        <p:spPr>
          <a:xfrm>
            <a:off x="1142819" y="5650796"/>
            <a:ext cx="4178481" cy="992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Cytotoxicité cellulaire anticorps-dépendante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Elimination de l’antigène et résolution de l’inflammation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Apoptose des cellules T effectrices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CE289-4553-4B2E-B4C1-F45B668FA2DF}"/>
              </a:ext>
            </a:extLst>
          </p:cNvPr>
          <p:cNvSpPr txBox="1"/>
          <p:nvPr/>
        </p:nvSpPr>
        <p:spPr>
          <a:xfrm>
            <a:off x="5638800" y="2868009"/>
            <a:ext cx="3505019" cy="4997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Captage d’antigène par les </a:t>
            </a:r>
            <a:r>
              <a:rPr lang="fr-CH" sz="1600" b="1" dirty="0" err="1">
                <a:latin typeface="+mj-lt"/>
              </a:rPr>
              <a:t>DCs</a:t>
            </a:r>
            <a:r>
              <a:rPr lang="fr-CH" sz="1600" dirty="0">
                <a:latin typeface="+mj-lt"/>
              </a:rPr>
              <a:t> et migration vers les ganglions locaux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36962-E7F6-476C-9CDE-A306A92D5FCB}"/>
              </a:ext>
            </a:extLst>
          </p:cNvPr>
          <p:cNvSpPr txBox="1"/>
          <p:nvPr/>
        </p:nvSpPr>
        <p:spPr>
          <a:xfrm>
            <a:off x="5638797" y="3367319"/>
            <a:ext cx="3505019" cy="499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Activation de </a:t>
            </a:r>
            <a:r>
              <a:rPr lang="fr-CH" sz="1600" b="1" dirty="0">
                <a:latin typeface="+mj-lt"/>
              </a:rPr>
              <a:t>cellules T naïves </a:t>
            </a:r>
            <a:r>
              <a:rPr lang="fr-CH" sz="1600" dirty="0">
                <a:latin typeface="+mj-lt"/>
              </a:rPr>
              <a:t>par les </a:t>
            </a:r>
            <a:r>
              <a:rPr lang="fr-CH" sz="1600" b="1" dirty="0" err="1">
                <a:latin typeface="+mj-lt"/>
              </a:rPr>
              <a:t>DCs</a:t>
            </a:r>
            <a:endParaRPr lang="fr-CH" sz="1600" b="1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57AC0-86BE-44A1-86E3-E5ECEF47978A}"/>
              </a:ext>
            </a:extLst>
          </p:cNvPr>
          <p:cNvSpPr txBox="1"/>
          <p:nvPr/>
        </p:nvSpPr>
        <p:spPr>
          <a:xfrm>
            <a:off x="5638612" y="3843765"/>
            <a:ext cx="3505019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Interactions</a:t>
            </a:r>
            <a:r>
              <a:rPr lang="fr-CH" sz="1600" b="1" dirty="0">
                <a:latin typeface="+mj-lt"/>
              </a:rPr>
              <a:t> T-B </a:t>
            </a:r>
            <a:r>
              <a:rPr lang="fr-CH" sz="1600" dirty="0">
                <a:latin typeface="+mj-lt"/>
              </a:rPr>
              <a:t>antigène-spécifiques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2B5BEC-8434-482A-B0AA-51BEF115ECBF}"/>
              </a:ext>
            </a:extLst>
          </p:cNvPr>
          <p:cNvSpPr txBox="1"/>
          <p:nvPr/>
        </p:nvSpPr>
        <p:spPr>
          <a:xfrm>
            <a:off x="5638242" y="4094222"/>
            <a:ext cx="3505019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Production d’</a:t>
            </a:r>
            <a:r>
              <a:rPr lang="fr-CH" sz="1600" b="1" dirty="0">
                <a:latin typeface="+mj-lt"/>
              </a:rPr>
              <a:t>IgM antivirales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350AF6-D3C2-427C-B697-C82A6418CA17}"/>
              </a:ext>
            </a:extLst>
          </p:cNvPr>
          <p:cNvSpPr txBox="1"/>
          <p:nvPr/>
        </p:nvSpPr>
        <p:spPr>
          <a:xfrm>
            <a:off x="5638800" y="4644213"/>
            <a:ext cx="3505019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Production d’</a:t>
            </a:r>
            <a:r>
              <a:rPr lang="fr-CH" sz="1600" b="1" dirty="0">
                <a:latin typeface="+mj-lt"/>
              </a:rPr>
              <a:t>IgG antivirales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700727-3ECF-4615-AB03-E09FA4F0B015}"/>
              </a:ext>
            </a:extLst>
          </p:cNvPr>
          <p:cNvSpPr txBox="1"/>
          <p:nvPr/>
        </p:nvSpPr>
        <p:spPr>
          <a:xfrm>
            <a:off x="5638800" y="4892784"/>
            <a:ext cx="3505019" cy="253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Apoptose des </a:t>
            </a:r>
            <a:r>
              <a:rPr lang="fr-CH" sz="1600" b="1" dirty="0">
                <a:latin typeface="+mj-lt"/>
              </a:rPr>
              <a:t>cellules B effectrices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81B80-9735-4BAA-9D6C-4579A497DFCA}"/>
              </a:ext>
            </a:extLst>
          </p:cNvPr>
          <p:cNvSpPr txBox="1"/>
          <p:nvPr/>
        </p:nvSpPr>
        <p:spPr>
          <a:xfrm>
            <a:off x="1142819" y="2868009"/>
            <a:ext cx="4178481" cy="2534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36000" tIns="3600" rIns="36000" bIns="36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latin typeface="+mj-lt"/>
              </a:rPr>
              <a:t>Activation des cellules dendritiques (</a:t>
            </a:r>
            <a:r>
              <a:rPr lang="fr-CH" sz="1600" b="1" dirty="0" err="1">
                <a:latin typeface="+mj-lt"/>
              </a:rPr>
              <a:t>DCs</a:t>
            </a:r>
            <a:r>
              <a:rPr lang="fr-CH" sz="1600" dirty="0">
                <a:latin typeface="+mj-lt"/>
              </a:rPr>
              <a:t>)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D700E339-5CE1-4447-9AC0-FF32E6F502B3}"/>
              </a:ext>
            </a:extLst>
          </p:cNvPr>
          <p:cNvSpPr/>
          <p:nvPr/>
        </p:nvSpPr>
        <p:spPr>
          <a:xfrm>
            <a:off x="5181600" y="2875288"/>
            <a:ext cx="457200" cy="28078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FBB73F26-DAD2-48BF-8BB4-2E1B68386669}"/>
              </a:ext>
            </a:extLst>
          </p:cNvPr>
          <p:cNvSpPr/>
          <p:nvPr/>
        </p:nvSpPr>
        <p:spPr>
          <a:xfrm rot="8000221">
            <a:off x="5272980" y="4294987"/>
            <a:ext cx="445710" cy="29309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441D9E61-2EE0-4077-A5EE-4FC878777D69}"/>
              </a:ext>
            </a:extLst>
          </p:cNvPr>
          <p:cNvSpPr/>
          <p:nvPr/>
        </p:nvSpPr>
        <p:spPr>
          <a:xfrm rot="8000221">
            <a:off x="5272980" y="4980696"/>
            <a:ext cx="445710" cy="29309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/>
          </a:p>
        </p:txBody>
      </p:sp>
    </p:spTree>
    <p:extLst>
      <p:ext uri="{BB962C8B-B14F-4D97-AF65-F5344CB8AC3E}">
        <p14:creationId xmlns:p14="http://schemas.microsoft.com/office/powerpoint/2010/main" val="320159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9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_evol_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246" y="551655"/>
            <a:ext cx="7017024" cy="56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B277-A21F-444E-B1C0-D5B00600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Sujets phares de la recherche en immunologie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A670B-FEA0-40B4-B162-2CD43BDEA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Ontogénie du système immunitaire-</a:t>
            </a:r>
            <a:r>
              <a:rPr lang="fr-CH" dirty="0" err="1"/>
              <a:t>Immunosénescence</a:t>
            </a:r>
            <a:endParaRPr lang="fr-CH" dirty="0"/>
          </a:p>
          <a:p>
            <a:r>
              <a:rPr lang="fr-CH" dirty="0"/>
              <a:t>Immunité des muqueuses - </a:t>
            </a:r>
            <a:r>
              <a:rPr lang="fr-CH" dirty="0" err="1"/>
              <a:t>Microbiote</a:t>
            </a:r>
            <a:endParaRPr lang="fr-CH" dirty="0"/>
          </a:p>
          <a:p>
            <a:r>
              <a:rPr lang="fr-CH" dirty="0"/>
              <a:t>Imagerie du système immunitaire</a:t>
            </a:r>
          </a:p>
          <a:p>
            <a:r>
              <a:rPr lang="fr-CH" dirty="0"/>
              <a:t>Immunité à l’infection</a:t>
            </a:r>
          </a:p>
          <a:p>
            <a:r>
              <a:rPr lang="fr-CH" dirty="0"/>
              <a:t>Immunologie et populations humaines</a:t>
            </a:r>
          </a:p>
          <a:p>
            <a:r>
              <a:rPr lang="fr-CH" dirty="0" err="1"/>
              <a:t>Immuno</a:t>
            </a:r>
            <a:r>
              <a:rPr lang="fr-CH" dirty="0"/>
              <a:t>- métabolisme</a:t>
            </a:r>
          </a:p>
          <a:p>
            <a:r>
              <a:rPr lang="fr-CH" dirty="0"/>
              <a:t>Hématopoïèse centrale et périphérique</a:t>
            </a:r>
          </a:p>
          <a:p>
            <a:endParaRPr lang="fr-CH" dirty="0"/>
          </a:p>
          <a:p>
            <a:r>
              <a:rPr lang="fr-CH" dirty="0"/>
              <a:t>Evolution du système immunitaire</a:t>
            </a:r>
          </a:p>
          <a:p>
            <a:r>
              <a:rPr lang="fr-CH" dirty="0"/>
              <a:t>Inflammation et maladies inflammatoires (métaboliques, neurodégénératives)</a:t>
            </a:r>
          </a:p>
          <a:p>
            <a:r>
              <a:rPr lang="fr-CH" dirty="0"/>
              <a:t>Immunothérapies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57718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6D7F33-2432-D04B-B391-80611C52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prochains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4F6CCE-BC07-C14A-85F8-D5D114880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29" y="903910"/>
            <a:ext cx="8769694" cy="5828486"/>
          </a:xfrm>
        </p:spPr>
        <p:txBody>
          <a:bodyPr>
            <a:normAutofit fontScale="85000" lnSpcReduction="20000"/>
          </a:bodyPr>
          <a:lstStyle/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1.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Présentation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générale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du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système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immunitaire</a:t>
            </a:r>
            <a:endParaRPr lang="en-US" altLang="en-US" dirty="0">
              <a:solidFill>
                <a:schemeClr val="bg2">
                  <a:lumMod val="75000"/>
                </a:schemeClr>
              </a:solidFill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2.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L’immunité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Innée</a:t>
            </a:r>
            <a:endParaRPr lang="en-US" altLang="en-US" dirty="0">
              <a:solidFill>
                <a:schemeClr val="bg2">
                  <a:lumMod val="75000"/>
                </a:schemeClr>
              </a:solidFill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3. Les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récepteurs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l’antigène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et les tissues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lymphoïdes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4. La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présentation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de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l’antigène</a:t>
            </a:r>
            <a:endParaRPr lang="en-US" altLang="en-US" dirty="0">
              <a:solidFill>
                <a:schemeClr val="bg2">
                  <a:lumMod val="75000"/>
                </a:schemeClr>
              </a:solidFill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5. La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réponse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Immunitaire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T: Activation et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Mise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en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place</a:t>
            </a: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6. La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réponse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Immunitaire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T: 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Mécanismes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effecteurs</a:t>
            </a:r>
            <a:endParaRPr lang="en-US" altLang="en-US" dirty="0">
              <a:solidFill>
                <a:schemeClr val="bg2">
                  <a:lumMod val="75000"/>
                </a:schemeClr>
              </a:solidFill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7. La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réponse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B </a:t>
            </a: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8.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Vers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une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vision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intégrée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du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système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immunitaire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</a:t>
            </a: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9. 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Méthodes</a:t>
            </a: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en</a:t>
            </a: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 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immunologie</a:t>
            </a:r>
            <a:endParaRPr lang="en-US" altLang="en-US" dirty="0"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10. 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Tolérance</a:t>
            </a: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 et auto-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immunité</a:t>
            </a:r>
            <a:endParaRPr lang="en-US" altLang="en-US" dirty="0"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11. 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Hypersensibilités</a:t>
            </a:r>
            <a:endParaRPr lang="en-US" altLang="en-US" dirty="0">
              <a:latin typeface="Palatino" charset="0"/>
              <a:ea typeface="Palatino" charset="0"/>
              <a:cs typeface="Palatino" charset="0"/>
            </a:endParaRP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12. Transplantation</a:t>
            </a: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13. Vaccination </a:t>
            </a:r>
          </a:p>
          <a:p>
            <a:pPr marL="579438" indent="-400050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50000"/>
            </a:pPr>
            <a:r>
              <a:rPr lang="en-US" altLang="en-US" dirty="0">
                <a:latin typeface="Palatino" charset="0"/>
                <a:ea typeface="Palatino" charset="0"/>
                <a:cs typeface="Palatino" charset="0"/>
              </a:rPr>
              <a:t>14. </a:t>
            </a:r>
            <a:r>
              <a:rPr lang="en-US" altLang="en-US" dirty="0" err="1">
                <a:latin typeface="Palatino" charset="0"/>
                <a:ea typeface="Palatino" charset="0"/>
                <a:cs typeface="Palatino" charset="0"/>
              </a:rPr>
              <a:t>Immunothérapie</a:t>
            </a:r>
            <a:endParaRPr lang="en-US" altLang="en-US" dirty="0">
              <a:latin typeface="Palatino" charset="0"/>
              <a:ea typeface="Palatino" charset="0"/>
              <a:cs typeface="Palatino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588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21C6-09CE-4100-8216-B9E4A601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Immunité humorale et cellulaire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0C2B2-761F-4E65-9358-32EC8DED5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7" y="1365504"/>
            <a:ext cx="8310067" cy="4903622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Les branches cellulaire et humorale du système immunitaire jouent des rôles différents dans la défense de l’hôte: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DB4779-52CA-405D-8AAD-7FB643342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50201"/>
              </p:ext>
            </p:extLst>
          </p:nvPr>
        </p:nvGraphicFramePr>
        <p:xfrm>
          <a:off x="567364" y="2345003"/>
          <a:ext cx="8281457" cy="247396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534281">
                  <a:extLst>
                    <a:ext uri="{9D8B030D-6E8A-4147-A177-3AD203B41FA5}">
                      <a16:colId xmlns:a16="http://schemas.microsoft.com/office/drawing/2014/main" val="1501862523"/>
                    </a:ext>
                  </a:extLst>
                </a:gridCol>
                <a:gridCol w="2182761">
                  <a:extLst>
                    <a:ext uri="{9D8B030D-6E8A-4147-A177-3AD203B41FA5}">
                      <a16:colId xmlns:a16="http://schemas.microsoft.com/office/drawing/2014/main" val="2232787314"/>
                    </a:ext>
                  </a:extLst>
                </a:gridCol>
                <a:gridCol w="4564415">
                  <a:extLst>
                    <a:ext uri="{9D8B030D-6E8A-4147-A177-3AD203B41FA5}">
                      <a16:colId xmlns:a16="http://schemas.microsoft.com/office/drawing/2014/main" val="20403501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H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noProof="0"/>
                        <a:t>Immunité humorale</a:t>
                      </a:r>
                      <a:endParaRPr lang="fr-CH" noProof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noProof="0" dirty="0"/>
                        <a:t>Immunité cellulaire</a:t>
                      </a:r>
                      <a:endParaRPr lang="fr-CH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832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Agit contre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Pathogènes extracellulaires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noProof="0" dirty="0"/>
                        <a:t>Pathogènes intracellulaires ou tumeurs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215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Mécanismes effecteurs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Anticorps</a:t>
                      </a:r>
                    </a:p>
                    <a:p>
                      <a:r>
                        <a:rPr lang="fr-CH" noProof="0" dirty="0"/>
                        <a:t>Complément</a:t>
                      </a:r>
                    </a:p>
                    <a:p>
                      <a:r>
                        <a:rPr lang="fr-CH" noProof="0" dirty="0"/>
                        <a:t>Phagocytose</a:t>
                      </a:r>
                    </a:p>
                    <a:p>
                      <a:r>
                        <a:rPr lang="fr-CH" noProof="0" dirty="0"/>
                        <a:t>…</a:t>
                      </a:r>
                    </a:p>
                    <a:p>
                      <a:endParaRPr lang="fr-CH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noProof="0" dirty="0"/>
                        <a:t>Th  </a:t>
                      </a:r>
                      <a:r>
                        <a:rPr lang="fr-CH" noProof="0" dirty="0" err="1"/>
                        <a:t>T</a:t>
                      </a:r>
                      <a:r>
                        <a:rPr lang="fr-CH" noProof="0" dirty="0"/>
                        <a:t> CD4, </a:t>
                      </a:r>
                      <a:r>
                        <a:rPr lang="fr-CH" noProof="0" dirty="0" err="1"/>
                        <a:t>CTLs</a:t>
                      </a:r>
                      <a:r>
                        <a:rPr lang="fr-CH" noProof="0" dirty="0"/>
                        <a:t> (</a:t>
                      </a:r>
                      <a:r>
                        <a:rPr lang="fr-CH" noProof="0" dirty="0" err="1"/>
                        <a:t>T</a:t>
                      </a:r>
                      <a:r>
                        <a:rPr lang="fr-CH" noProof="0" dirty="0"/>
                        <a:t> CD8)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noProof="0" dirty="0"/>
                        <a:t>NK (cytotoxicité)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H" noProof="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92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445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8D0F57-8FB2-4B44-8E04-88F3EF4E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/>
              <a:t>Interactions entre immunité innée et adaptative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F96D7-04F2-4000-A035-E9302A02E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569" y="508789"/>
            <a:ext cx="8822862" cy="6755299"/>
          </a:xfrm>
        </p:spPr>
        <p:txBody>
          <a:bodyPr>
            <a:normAutofit fontScale="70000" lnSpcReduction="20000"/>
          </a:bodyPr>
          <a:lstStyle/>
          <a:p>
            <a:endParaRPr lang="fr-CH" b="1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sz="2900" b="1" dirty="0">
                <a:latin typeface="+mn-lt"/>
              </a:rPr>
              <a:t>De l’immunité inné vers l’adaptative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u="sng" dirty="0">
                <a:latin typeface="+mn-lt"/>
              </a:rPr>
              <a:t>Co-stimulation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Les </a:t>
            </a:r>
            <a:r>
              <a:rPr lang="fr-CH" sz="2600" dirty="0" err="1">
                <a:latin typeface="+mn-lt"/>
              </a:rPr>
              <a:t>DCs</a:t>
            </a:r>
            <a:r>
              <a:rPr lang="fr-CH" sz="2600" dirty="0">
                <a:latin typeface="+mn-lt"/>
              </a:rPr>
              <a:t> présentent les antigènes et molécules de </a:t>
            </a:r>
            <a:r>
              <a:rPr lang="fr-CH" sz="2600" dirty="0" err="1">
                <a:latin typeface="+mn-lt"/>
              </a:rPr>
              <a:t>co</a:t>
            </a:r>
            <a:r>
              <a:rPr lang="fr-CH" sz="2600" dirty="0">
                <a:latin typeface="+mn-lt"/>
              </a:rPr>
              <a:t>-stimulations aux cellules </a:t>
            </a:r>
            <a:r>
              <a:rPr lang="fr-CH" sz="2600" dirty="0" err="1">
                <a:latin typeface="+mn-lt"/>
              </a:rPr>
              <a:t>T</a:t>
            </a:r>
            <a:r>
              <a:rPr lang="fr-CH" sz="2600" dirty="0">
                <a:latin typeface="+mn-lt"/>
              </a:rPr>
              <a:t>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La fixation du complément C3d sur un antigène extracellulaire stimule une cellule B. </a:t>
            </a:r>
          </a:p>
          <a:p>
            <a:pPr marL="914400" lvl="2" indent="0">
              <a:buNone/>
            </a:pPr>
            <a:endParaRPr lang="fr-CH" sz="2600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u="sng" dirty="0">
                <a:latin typeface="+mn-lt"/>
              </a:rPr>
              <a:t>Cytokines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Les cytokines de l’immunité innée influencent la réponse immunitaire adaptative</a:t>
            </a:r>
          </a:p>
          <a:p>
            <a:pPr marL="914400" lvl="2" indent="0">
              <a:buNone/>
            </a:pPr>
            <a:r>
              <a:rPr lang="fr-CH" sz="2600" dirty="0">
                <a:latin typeface="+mn-lt"/>
              </a:rPr>
              <a:t>Ex. Polarisation:- IFN𝛄 produite par les </a:t>
            </a:r>
            <a:r>
              <a:rPr lang="fr-CH" sz="2600" dirty="0" err="1">
                <a:latin typeface="+mn-lt"/>
              </a:rPr>
              <a:t>NKs</a:t>
            </a:r>
            <a:r>
              <a:rPr lang="fr-CH" sz="2600" dirty="0">
                <a:latin typeface="+mn-lt"/>
              </a:rPr>
              <a:t> ou IL-12 produit par les macrophages (=&gt;Th1)</a:t>
            </a:r>
          </a:p>
          <a:p>
            <a:pPr marL="914400" lvl="2" indent="0">
              <a:buNone/>
            </a:pPr>
            <a:r>
              <a:rPr lang="fr-CH" sz="2600" dirty="0">
                <a:latin typeface="+mn-lt"/>
              </a:rPr>
              <a:t>	             - IL-33 produite par les </a:t>
            </a:r>
            <a:r>
              <a:rPr lang="fr-CH" sz="2600" dirty="0" err="1">
                <a:latin typeface="+mn-lt"/>
              </a:rPr>
              <a:t>epithelia</a:t>
            </a:r>
            <a:r>
              <a:rPr lang="fr-CH" sz="2600" dirty="0">
                <a:latin typeface="+mn-lt"/>
              </a:rPr>
              <a:t> (=&gt;Th2). </a:t>
            </a:r>
          </a:p>
          <a:p>
            <a:pPr marL="914400" lvl="2" indent="0">
              <a:buNone/>
            </a:pPr>
            <a:endParaRPr lang="fr-CH" sz="2600" b="1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sz="2900" b="1" dirty="0">
                <a:latin typeface="+mn-lt"/>
              </a:rPr>
              <a:t>De l’immunité adaptative vers l’innée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Les récepteurs </a:t>
            </a:r>
            <a:r>
              <a:rPr lang="fr-CH" sz="2600" dirty="0" err="1">
                <a:latin typeface="+mn-lt"/>
              </a:rPr>
              <a:t>Fc</a:t>
            </a:r>
            <a:r>
              <a:rPr lang="fr-CH" sz="2600" dirty="0">
                <a:latin typeface="+mn-lt"/>
              </a:rPr>
              <a:t> (</a:t>
            </a:r>
            <a:r>
              <a:rPr lang="fr-CH" sz="2600" dirty="0" err="1">
                <a:latin typeface="+mn-lt"/>
              </a:rPr>
              <a:t>FcR</a:t>
            </a:r>
            <a:r>
              <a:rPr lang="fr-CH" sz="2600" dirty="0">
                <a:latin typeface="+mn-lt"/>
              </a:rPr>
              <a:t>) permettent aux  cellules NK, macrophages et neutrophiles de reconnaître les pathogènes marqués d’anticorps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Les mastocytes </a:t>
            </a:r>
            <a:r>
              <a:rPr lang="fr-CH" sz="2600" dirty="0" err="1">
                <a:latin typeface="+mn-lt"/>
              </a:rPr>
              <a:t>dégranulent</a:t>
            </a:r>
            <a:r>
              <a:rPr lang="fr-CH" sz="2600" dirty="0">
                <a:latin typeface="+mn-lt"/>
              </a:rPr>
              <a:t> en reconnaissant l’antigène reconnue par des IgE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Le complément peut être activé par la voie Classique (</a:t>
            </a:r>
            <a:r>
              <a:rPr lang="fr-CH" sz="2600" dirty="0" err="1">
                <a:latin typeface="+mn-lt"/>
              </a:rPr>
              <a:t>IgM</a:t>
            </a:r>
            <a:r>
              <a:rPr lang="fr-CH" sz="2600" dirty="0">
                <a:latin typeface="+mn-lt"/>
              </a:rPr>
              <a:t>, </a:t>
            </a:r>
            <a:r>
              <a:rPr lang="fr-CH" sz="2600" dirty="0" err="1">
                <a:latin typeface="+mn-lt"/>
              </a:rPr>
              <a:t>IgG</a:t>
            </a:r>
            <a:r>
              <a:rPr lang="fr-CH" sz="2600" dirty="0">
                <a:latin typeface="+mn-lt"/>
              </a:rPr>
              <a:t>=&gt; C1)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Les </a:t>
            </a:r>
            <a:r>
              <a:rPr lang="fr-CH" sz="2600" dirty="0" err="1">
                <a:latin typeface="+mn-lt"/>
              </a:rPr>
              <a:t>T</a:t>
            </a:r>
            <a:r>
              <a:rPr lang="fr-CH" sz="2600" dirty="0">
                <a:latin typeface="+mn-lt"/>
              </a:rPr>
              <a:t> CD4 activent les macrophages</a:t>
            </a:r>
          </a:p>
          <a:p>
            <a:pPr marL="457200" lvl="1" indent="0">
              <a:buNone/>
            </a:pPr>
            <a:endParaRPr lang="fr-CH" sz="2600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fr-CH" sz="2900" b="1" dirty="0">
                <a:latin typeface="+mn-lt"/>
              </a:rPr>
              <a:t>Bidirectionnalité et coopération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Ex. Les macrophages produisent de l’IL12 qui polarisent la réponse vers  des </a:t>
            </a:r>
            <a:r>
              <a:rPr lang="fr-CH" sz="2600" dirty="0" err="1">
                <a:latin typeface="+mn-lt"/>
              </a:rPr>
              <a:t>T</a:t>
            </a:r>
            <a:r>
              <a:rPr lang="fr-CH" sz="2600" dirty="0">
                <a:latin typeface="+mn-lt"/>
              </a:rPr>
              <a:t> CD4 Th1 qui produisent qui activent les macrophages en produisant de l’</a:t>
            </a:r>
            <a:r>
              <a:rPr lang="fr-CH" sz="2600" dirty="0" err="1">
                <a:latin typeface="+mn-lt"/>
              </a:rPr>
              <a:t>IFNg</a:t>
            </a:r>
            <a:endParaRPr lang="fr-CH" sz="2600" dirty="0">
              <a:latin typeface="+mn-lt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fr-CH" sz="2600" dirty="0">
                <a:latin typeface="+mn-lt"/>
              </a:rPr>
              <a:t>Ex. NK et </a:t>
            </a:r>
            <a:r>
              <a:rPr lang="fr-CH" sz="2600" dirty="0" err="1">
                <a:latin typeface="+mn-lt"/>
              </a:rPr>
              <a:t>T</a:t>
            </a:r>
            <a:r>
              <a:rPr lang="fr-CH" sz="2600" dirty="0">
                <a:latin typeface="+mn-lt"/>
              </a:rPr>
              <a:t> CD8 coopèrent dans l’élimination des cellules infectées par les virus</a:t>
            </a:r>
          </a:p>
          <a:p>
            <a:endParaRPr lang="fr-CH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3334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727B-41A7-4DD7-8956-A69CAA297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Classes </a:t>
            </a:r>
            <a:r>
              <a:rPr lang="en-GB" dirty="0" err="1"/>
              <a:t>d’agents</a:t>
            </a:r>
            <a:r>
              <a:rPr lang="en-GB" dirty="0"/>
              <a:t> </a:t>
            </a:r>
            <a:r>
              <a:rPr lang="en-GB" dirty="0" err="1"/>
              <a:t>pathogènes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6305D47-2C1B-47CB-A095-8F5967413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597285"/>
              </p:ext>
            </p:extLst>
          </p:nvPr>
        </p:nvGraphicFramePr>
        <p:xfrm>
          <a:off x="1" y="2136457"/>
          <a:ext cx="9143999" cy="467672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3872">
                  <a:extLst>
                    <a:ext uri="{9D8B030D-6E8A-4147-A177-3AD203B41FA5}">
                      <a16:colId xmlns:a16="http://schemas.microsoft.com/office/drawing/2014/main" val="2393000832"/>
                    </a:ext>
                  </a:extLst>
                </a:gridCol>
                <a:gridCol w="1328928">
                  <a:extLst>
                    <a:ext uri="{9D8B030D-6E8A-4147-A177-3AD203B41FA5}">
                      <a16:colId xmlns:a16="http://schemas.microsoft.com/office/drawing/2014/main" val="2055425206"/>
                    </a:ext>
                  </a:extLst>
                </a:gridCol>
                <a:gridCol w="2304287">
                  <a:extLst>
                    <a:ext uri="{9D8B030D-6E8A-4147-A177-3AD203B41FA5}">
                      <a16:colId xmlns:a16="http://schemas.microsoft.com/office/drawing/2014/main" val="3702093515"/>
                    </a:ext>
                  </a:extLst>
                </a:gridCol>
                <a:gridCol w="1886712">
                  <a:extLst>
                    <a:ext uri="{9D8B030D-6E8A-4147-A177-3AD203B41FA5}">
                      <a16:colId xmlns:a16="http://schemas.microsoft.com/office/drawing/2014/main" val="105331145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94061253"/>
                    </a:ext>
                  </a:extLst>
                </a:gridCol>
              </a:tblGrid>
              <a:tr h="372688"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Bactéries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Protozoaires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Helminthes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2000" noProof="0" dirty="0">
                          <a:latin typeface="+mj-lt"/>
                        </a:rPr>
                        <a:t>Champignons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505850"/>
                  </a:ext>
                </a:extLst>
              </a:tr>
              <a:tr h="868871">
                <a:tc>
                  <a:txBody>
                    <a:bodyPr/>
                    <a:lstStyle/>
                    <a:p>
                      <a:r>
                        <a:rPr lang="fr-CH" sz="1600" i="1" noProof="0">
                          <a:latin typeface="+mj-lt"/>
                        </a:rPr>
                        <a:t>Salmonella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VIH (SIDA)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>
                          <a:latin typeface="+mj-lt"/>
                        </a:rPr>
                        <a:t>Plasmodium</a:t>
                      </a:r>
                      <a:r>
                        <a:rPr lang="fr-CH" sz="1600" noProof="0">
                          <a:latin typeface="+mj-lt"/>
                        </a:rPr>
                        <a:t> (Malaria)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Schistosoma</a:t>
                      </a:r>
                      <a:r>
                        <a:rPr lang="fr-CH" sz="1600" noProof="0" dirty="0">
                          <a:latin typeface="+mj-lt"/>
                        </a:rPr>
                        <a:t> (dermatite, hépato-, </a:t>
                      </a:r>
                      <a:r>
                        <a:rPr lang="fr-CH" sz="1600" noProof="0" dirty="0" err="1">
                          <a:latin typeface="+mj-lt"/>
                        </a:rPr>
                        <a:t>splénomegalie</a:t>
                      </a:r>
                      <a:r>
                        <a:rPr lang="fr-CH" sz="1600" noProof="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Dermatophytes (mycose cutanée)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875777"/>
                  </a:ext>
                </a:extLst>
              </a:tr>
              <a:tr h="745376"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Shigella</a:t>
                      </a:r>
                      <a:r>
                        <a:rPr lang="fr-CH" sz="1600" noProof="0" dirty="0">
                          <a:latin typeface="+mj-lt"/>
                        </a:rPr>
                        <a:t> (dysenterie)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Influenza</a:t>
                      </a:r>
                      <a:r>
                        <a:rPr lang="fr-CH" sz="1600" noProof="0" dirty="0">
                          <a:latin typeface="+mj-lt"/>
                        </a:rPr>
                        <a:t> (grippe)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Leishmania</a:t>
                      </a:r>
                      <a:r>
                        <a:rPr lang="fr-CH" sz="1600" noProof="0" dirty="0">
                          <a:latin typeface="+mj-lt"/>
                        </a:rPr>
                        <a:t> (lésions cutanées)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Tenia</a:t>
                      </a:r>
                      <a:r>
                        <a:rPr lang="fr-CH" sz="1600" noProof="0" dirty="0">
                          <a:latin typeface="+mj-lt"/>
                        </a:rPr>
                        <a:t> (asymptomatique)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Candida (mycose)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87895"/>
                  </a:ext>
                </a:extLst>
              </a:tr>
              <a:tr h="649691">
                <a:tc>
                  <a:txBody>
                    <a:bodyPr/>
                    <a:lstStyle/>
                    <a:p>
                      <a:r>
                        <a:rPr lang="fr-CH" sz="1600" i="1" noProof="0">
                          <a:latin typeface="+mj-lt"/>
                        </a:rPr>
                        <a:t>Staphylococcus</a:t>
                      </a:r>
                      <a:r>
                        <a:rPr lang="fr-CH" sz="1600" noProof="0">
                          <a:latin typeface="+mj-lt"/>
                        </a:rPr>
                        <a:t> </a:t>
                      </a:r>
                      <a:r>
                        <a:rPr lang="fr-CH" sz="1600" i="1" noProof="0">
                          <a:latin typeface="+mj-lt"/>
                        </a:rPr>
                        <a:t>aureus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noProof="0" dirty="0">
                          <a:latin typeface="+mj-lt"/>
                        </a:rPr>
                        <a:t>HAV, HBV (hépatite)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Trypanosoma</a:t>
                      </a:r>
                      <a:r>
                        <a:rPr lang="fr-CH" sz="1600" noProof="0" dirty="0">
                          <a:latin typeface="+mj-lt"/>
                        </a:rPr>
                        <a:t> (maladie du sommeil, de </a:t>
                      </a:r>
                      <a:r>
                        <a:rPr lang="fr-CH" sz="1600" noProof="0" dirty="0" err="1">
                          <a:latin typeface="+mj-lt"/>
                        </a:rPr>
                        <a:t>Chagas</a:t>
                      </a:r>
                      <a:r>
                        <a:rPr lang="fr-CH" sz="1600" noProof="0" dirty="0">
                          <a:latin typeface="+mj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401504"/>
                  </a:ext>
                </a:extLst>
              </a:tr>
              <a:tr h="599989"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Pneumococcus</a:t>
                      </a:r>
                      <a:r>
                        <a:rPr lang="fr-CH" sz="1600" noProof="0" dirty="0">
                          <a:latin typeface="+mj-lt"/>
                        </a:rPr>
                        <a:t> (otite, pneumonie)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Rotavirus</a:t>
                      </a:r>
                      <a:r>
                        <a:rPr lang="fr-CH" sz="1600" noProof="0" dirty="0">
                          <a:latin typeface="+mj-lt"/>
                        </a:rPr>
                        <a:t> (gastro-entérites)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>
                          <a:latin typeface="+mj-lt"/>
                        </a:rPr>
                        <a:t>Toxoplasma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>
                          <a:latin typeface="+mj-lt"/>
                        </a:rPr>
                        <a:t>gondii</a:t>
                      </a:r>
                      <a:r>
                        <a:rPr lang="fr-CH" sz="1600" noProof="0" dirty="0">
                          <a:latin typeface="+mj-lt"/>
                        </a:rPr>
                        <a:t> (malformations fœtales)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3731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Entamoeba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>
                          <a:latin typeface="+mj-lt"/>
                        </a:rPr>
                        <a:t>histolytica</a:t>
                      </a:r>
                      <a:r>
                        <a:rPr lang="fr-CH" sz="1600" noProof="0" dirty="0">
                          <a:latin typeface="+mj-lt"/>
                        </a:rPr>
                        <a:t> (dysenterie)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787798"/>
                  </a:ext>
                </a:extLst>
              </a:tr>
              <a:tr h="596794"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i="1" noProof="0" dirty="0" err="1">
                          <a:latin typeface="+mj-lt"/>
                        </a:rPr>
                        <a:t>Cryptosporidium</a:t>
                      </a:r>
                      <a:r>
                        <a:rPr lang="fr-CH" sz="1600" noProof="0" dirty="0">
                          <a:latin typeface="+mj-lt"/>
                        </a:rPr>
                        <a:t> </a:t>
                      </a:r>
                      <a:r>
                        <a:rPr lang="fr-CH" sz="1600" i="1" noProof="0" dirty="0" err="1">
                          <a:latin typeface="+mj-lt"/>
                        </a:rPr>
                        <a:t>parvum</a:t>
                      </a:r>
                      <a:r>
                        <a:rPr lang="fr-CH" sz="1600" noProof="0" dirty="0">
                          <a:latin typeface="+mj-lt"/>
                        </a:rPr>
                        <a:t> (diarrhées)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H" sz="1600" noProof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279685"/>
                  </a:ext>
                </a:extLst>
              </a:tr>
            </a:tbl>
          </a:graphicData>
        </a:graphic>
      </p:graphicFrame>
      <p:pic>
        <p:nvPicPr>
          <p:cNvPr id="7" name="Image 4" descr="Bacteria_3.png">
            <a:extLst>
              <a:ext uri="{FF2B5EF4-FFF2-40B4-BE49-F238E27FC236}">
                <a16:creationId xmlns:a16="http://schemas.microsoft.com/office/drawing/2014/main" id="{DB3433F2-CEC3-4392-90EC-3F8B29EB9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9" y="1315214"/>
            <a:ext cx="11223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 descr="Virus_2.png">
            <a:extLst>
              <a:ext uri="{FF2B5EF4-FFF2-40B4-BE49-F238E27FC236}">
                <a16:creationId xmlns:a16="http://schemas.microsoft.com/office/drawing/2014/main" id="{55310B85-938E-4C71-A6FE-E9E35C7B3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88" y="1117665"/>
            <a:ext cx="936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 descr="Protozoa.png">
            <a:extLst>
              <a:ext uri="{FF2B5EF4-FFF2-40B4-BE49-F238E27FC236}">
                <a16:creationId xmlns:a16="http://schemas.microsoft.com/office/drawing/2014/main" id="{EE449D36-1358-4A74-8950-BB9A56402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00" y="981933"/>
            <a:ext cx="1457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7" descr="worm2.png">
            <a:extLst>
              <a:ext uri="{FF2B5EF4-FFF2-40B4-BE49-F238E27FC236}">
                <a16:creationId xmlns:a16="http://schemas.microsoft.com/office/drawing/2014/main" id="{FA49B92C-D832-4819-BAC8-5C1A241D8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777">
            <a:off x="5871240" y="831740"/>
            <a:ext cx="579878" cy="123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8" descr="Fungus.png">
            <a:extLst>
              <a:ext uri="{FF2B5EF4-FFF2-40B4-BE49-F238E27FC236}">
                <a16:creationId xmlns:a16="http://schemas.microsoft.com/office/drawing/2014/main" id="{5FEE89F3-904B-4B2F-9B98-2F751A5DF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65" y="803919"/>
            <a:ext cx="680383" cy="12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480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5D21-F648-49A2-B6ED-A58C0197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/>
              <a:t>Différents types de réponses immunitaires adaptatives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343356-498E-4C7C-8032-654298F909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832950"/>
              </p:ext>
            </p:extLst>
          </p:nvPr>
        </p:nvGraphicFramePr>
        <p:xfrm>
          <a:off x="264239" y="862399"/>
          <a:ext cx="8615521" cy="54914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64703">
                  <a:extLst>
                    <a:ext uri="{9D8B030D-6E8A-4147-A177-3AD203B41FA5}">
                      <a16:colId xmlns:a16="http://schemas.microsoft.com/office/drawing/2014/main" val="2679579931"/>
                    </a:ext>
                  </a:extLst>
                </a:gridCol>
                <a:gridCol w="2183606">
                  <a:extLst>
                    <a:ext uri="{9D8B030D-6E8A-4147-A177-3AD203B41FA5}">
                      <a16:colId xmlns:a16="http://schemas.microsoft.com/office/drawing/2014/main" val="656951766"/>
                    </a:ext>
                  </a:extLst>
                </a:gridCol>
                <a:gridCol w="2038977">
                  <a:extLst>
                    <a:ext uri="{9D8B030D-6E8A-4147-A177-3AD203B41FA5}">
                      <a16:colId xmlns:a16="http://schemas.microsoft.com/office/drawing/2014/main" val="2150755009"/>
                    </a:ext>
                  </a:extLst>
                </a:gridCol>
                <a:gridCol w="2328235">
                  <a:extLst>
                    <a:ext uri="{9D8B030D-6E8A-4147-A177-3AD203B41FA5}">
                      <a16:colId xmlns:a16="http://schemas.microsoft.com/office/drawing/2014/main" val="475761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H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/>
                        <a:t>Immunité humorale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noProof="0"/>
                        <a:t>Immunité cellulaire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57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Pathogène-type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i="0" noProof="0" dirty="0"/>
                        <a:t>Clostridium</a:t>
                      </a:r>
                    </a:p>
                    <a:p>
                      <a:r>
                        <a:rPr lang="fr-CH" i="0" noProof="0" dirty="0"/>
                        <a:t>Staphylocoque doré</a:t>
                      </a:r>
                    </a:p>
                    <a:p>
                      <a:r>
                        <a:rPr lang="fr-CH" i="0" noProof="0" dirty="0"/>
                        <a:t>Streptocoque</a:t>
                      </a:r>
                    </a:p>
                    <a:p>
                      <a:r>
                        <a:rPr lang="fr-CH" i="0" noProof="0" dirty="0"/>
                        <a:t>Polio</a:t>
                      </a:r>
                    </a:p>
                    <a:p>
                      <a:r>
                        <a:rPr lang="fr-CH" i="0" noProof="0" dirty="0"/>
                        <a:t>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i="0" noProof="0" dirty="0"/>
                        <a:t>Virus de la vaccine</a:t>
                      </a:r>
                    </a:p>
                    <a:p>
                      <a:r>
                        <a:rPr lang="fr-CH" i="0" noProof="0" dirty="0"/>
                        <a:t>Influenza</a:t>
                      </a:r>
                    </a:p>
                    <a:p>
                      <a:r>
                        <a:rPr lang="fr-CH" i="0" noProof="0" dirty="0"/>
                        <a:t>Rage</a:t>
                      </a:r>
                    </a:p>
                    <a:p>
                      <a:r>
                        <a:rPr lang="fr-CH" i="0" noProof="0" dirty="0"/>
                        <a:t>Listéria</a:t>
                      </a:r>
                    </a:p>
                    <a:p>
                      <a:endParaRPr lang="fr-CH" i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i="0" noProof="0" dirty="0"/>
                        <a:t>Mycobactéries</a:t>
                      </a:r>
                    </a:p>
                    <a:p>
                      <a:r>
                        <a:rPr lang="fr-CH" i="0" noProof="0" dirty="0"/>
                        <a:t>Leishmania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3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Lieu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Fluide extracellulaire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/>
                        <a:t>Cytosol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Vésicules des macrophages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39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Cellules T effectrices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/>
                        <a:t>Th1 and Th2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Cellules </a:t>
                      </a:r>
                      <a:r>
                        <a:rPr lang="fr-CH" noProof="0" dirty="0" err="1"/>
                        <a:t>CTLs</a:t>
                      </a:r>
                      <a:endParaRPr lang="fr-CH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Cellules Th1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706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Reconnaissance de l’antigène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Complexe peptide-MHC de classe II sur cellule B antigène-spécifique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Complexe peptide-MHC de classe I sur cellule infectée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Complexe peptide-MHC de </a:t>
                      </a:r>
                      <a:r>
                        <a:rPr lang="fr-CH" noProof="0"/>
                        <a:t>classe II </a:t>
                      </a:r>
                      <a:r>
                        <a:rPr lang="fr-CH" noProof="0" dirty="0"/>
                        <a:t>sur macrophage infecté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833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noProof="0" dirty="0"/>
                        <a:t>Action effectrice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Activation des cellules B spécifiques à produire des anticorps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Mort de la cellule infectée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noProof="0" dirty="0"/>
                        <a:t>Activation des macrophages infectés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105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A06778-DE4A-4D8A-973E-D47CAA823C6E}"/>
              </a:ext>
            </a:extLst>
          </p:cNvPr>
          <p:cNvSpPr txBox="1"/>
          <p:nvPr/>
        </p:nvSpPr>
        <p:spPr>
          <a:xfrm>
            <a:off x="4995547" y="6581001"/>
            <a:ext cx="3731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/>
              <a:t>Adapté de: </a:t>
            </a:r>
            <a:r>
              <a:rPr lang="fr-CH" sz="1200" dirty="0" err="1"/>
              <a:t>Immunobiology</a:t>
            </a:r>
            <a:r>
              <a:rPr lang="fr-CH" sz="1200" dirty="0"/>
              <a:t>, 6</a:t>
            </a:r>
            <a:r>
              <a:rPr lang="fr-CH" sz="1200" baseline="30000" dirty="0"/>
              <a:t>th</a:t>
            </a:r>
            <a:r>
              <a:rPr lang="fr-CH" sz="1200" dirty="0"/>
              <a:t> </a:t>
            </a:r>
            <a:r>
              <a:rPr lang="fr-CH" sz="1200" dirty="0" err="1"/>
              <a:t>ed</a:t>
            </a:r>
            <a:r>
              <a:rPr lang="fr-CH" sz="1200" dirty="0"/>
              <a:t>. Garland Science 2005</a:t>
            </a:r>
          </a:p>
        </p:txBody>
      </p:sp>
    </p:spTree>
    <p:extLst>
      <p:ext uri="{BB962C8B-B14F-4D97-AF65-F5344CB8AC3E}">
        <p14:creationId xmlns:p14="http://schemas.microsoft.com/office/powerpoint/2010/main" val="17417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3512" y="877889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149891" y="1591501"/>
            <a:ext cx="1435069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98" y="4185154"/>
            <a:ext cx="34465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Virus </a:t>
            </a:r>
            <a:r>
              <a:rPr lang="en-US" sz="2800" dirty="0" err="1">
                <a:latin typeface="+mj-lt"/>
              </a:rPr>
              <a:t>cytopathique</a:t>
            </a:r>
            <a:endParaRPr lang="en-US" sz="2800" dirty="0">
              <a:latin typeface="+mj-lt"/>
            </a:endParaRPr>
          </a:p>
        </p:txBody>
      </p:sp>
      <p:pic>
        <p:nvPicPr>
          <p:cNvPr id="6" name="19810_A_allsteps.mp4">
            <a:hlinkClick r:id="" action="ppaction://media"/>
            <a:extLst>
              <a:ext uri="{FF2B5EF4-FFF2-40B4-BE49-F238E27FC236}">
                <a16:creationId xmlns:a16="http://schemas.microsoft.com/office/drawing/2014/main" id="{F2F8020F-AAE3-4AB7-B058-D9379269D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859" y="2231707"/>
            <a:ext cx="5087629" cy="44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812" y="886242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1539271" y="1599854"/>
            <a:ext cx="1775366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677" y="3718286"/>
            <a:ext cx="31339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Virus non-</a:t>
            </a:r>
            <a:r>
              <a:rPr lang="en-US" sz="2800" dirty="0" err="1">
                <a:latin typeface="+mj-lt"/>
              </a:rPr>
              <a:t>cytopathique</a:t>
            </a:r>
            <a:endParaRPr lang="en-US" sz="2800" dirty="0">
              <a:latin typeface="+mj-lt"/>
            </a:endParaRPr>
          </a:p>
        </p:txBody>
      </p:sp>
      <p:pic>
        <p:nvPicPr>
          <p:cNvPr id="7" name="19810_B_allsteps.mp4">
            <a:hlinkClick r:id="" action="ppaction://media"/>
            <a:extLst>
              <a:ext uri="{FF2B5EF4-FFF2-40B4-BE49-F238E27FC236}">
                <a16:creationId xmlns:a16="http://schemas.microsoft.com/office/drawing/2014/main" id="{8C1C6AF9-4B7B-46CB-853B-0045BBE34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3172" y="2013190"/>
            <a:ext cx="5544616" cy="48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3512" y="876320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3315145" y="1601173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4206534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 err="1">
                <a:latin typeface="+mj-lt"/>
              </a:rPr>
              <a:t>Neutralisation</a:t>
            </a:r>
            <a:endParaRPr lang="en-US" sz="2800" dirty="0">
              <a:latin typeface="+mj-lt"/>
            </a:endParaRPr>
          </a:p>
        </p:txBody>
      </p:sp>
      <p:pic>
        <p:nvPicPr>
          <p:cNvPr id="8" name="19810_B_1_movie.mp4">
            <a:hlinkClick r:id="" action="ppaction://media"/>
            <a:extLst>
              <a:ext uri="{FF2B5EF4-FFF2-40B4-BE49-F238E27FC236}">
                <a16:creationId xmlns:a16="http://schemas.microsoft.com/office/drawing/2014/main" id="{8251AA41-DBA5-4ABC-A109-2019C1C6B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4432" y="2097063"/>
            <a:ext cx="5076056" cy="44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589B-E65C-428D-A4F6-68B24CE7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Défense </a:t>
            </a:r>
            <a:r>
              <a:rPr lang="en-US" dirty="0" err="1"/>
              <a:t>contre</a:t>
            </a:r>
            <a:r>
              <a:rPr lang="en-US" dirty="0"/>
              <a:t> les microbes </a:t>
            </a:r>
            <a:endParaRPr lang="en-GB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472AF-D364-4F15-8749-0A749EA175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3512" y="872657"/>
          <a:ext cx="8816976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83030">
                  <a:extLst>
                    <a:ext uri="{9D8B030D-6E8A-4147-A177-3AD203B41FA5}">
                      <a16:colId xmlns:a16="http://schemas.microsoft.com/office/drawing/2014/main" val="1772972368"/>
                    </a:ext>
                  </a:extLst>
                </a:gridCol>
                <a:gridCol w="1752918">
                  <a:extLst>
                    <a:ext uri="{9D8B030D-6E8A-4147-A177-3AD203B41FA5}">
                      <a16:colId xmlns:a16="http://schemas.microsoft.com/office/drawing/2014/main" val="1400608942"/>
                    </a:ext>
                  </a:extLst>
                </a:gridCol>
                <a:gridCol w="1143318">
                  <a:extLst>
                    <a:ext uri="{9D8B030D-6E8A-4147-A177-3AD203B41FA5}">
                      <a16:colId xmlns:a16="http://schemas.microsoft.com/office/drawing/2014/main" val="4012060889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802101375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91285367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352024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Viral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Bacterial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Parasitic infection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2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Non- cytopathogenic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Extracellular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Intracellular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Protozoan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Helminths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909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Narrow" panose="020B0606020202030204" pitchFamily="34" charset="0"/>
                        </a:rPr>
                        <a:t>Antibodies + CTL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Arial Narrow" panose="020B0606020202030204" pitchFamily="34" charset="0"/>
                        </a:rPr>
                        <a:t>IgE</a:t>
                      </a:r>
                      <a:r>
                        <a:rPr lang="en-GB" sz="1600" dirty="0">
                          <a:latin typeface="Arial Narrow" panose="020B0606020202030204" pitchFamily="34" charset="0"/>
                        </a:rPr>
                        <a:t> antibodies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435063"/>
                  </a:ext>
                </a:extLst>
              </a:tr>
            </a:tbl>
          </a:graphicData>
        </a:graphic>
      </p:graphicFrame>
      <p:sp>
        <p:nvSpPr>
          <p:cNvPr id="4" name="Frame 3">
            <a:extLst>
              <a:ext uri="{FF2B5EF4-FFF2-40B4-BE49-F238E27FC236}">
                <a16:creationId xmlns:a16="http://schemas.microsoft.com/office/drawing/2014/main" id="{DBB686BA-3A25-471D-A8FD-382F17388892}"/>
              </a:ext>
            </a:extLst>
          </p:cNvPr>
          <p:cNvSpPr/>
          <p:nvPr/>
        </p:nvSpPr>
        <p:spPr bwMode="auto">
          <a:xfrm>
            <a:off x="3315145" y="1597510"/>
            <a:ext cx="1171511" cy="398908"/>
          </a:xfrm>
          <a:prstGeom prst="fram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>
              <a:defRPr/>
            </a:pPr>
            <a:endParaRPr lang="en-US">
              <a:latin typeface="Arial" pitchFamily="-108" charset="0"/>
              <a:sym typeface="Symbol" pitchFamily="-108" charset="2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CD6E079-3CEE-4102-AFAD-3EED5039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" y="3896886"/>
            <a:ext cx="2951163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dirty="0">
                <a:latin typeface="+mj-lt"/>
              </a:rPr>
              <a:t>Phagocytose</a:t>
            </a:r>
          </a:p>
        </p:txBody>
      </p:sp>
      <p:pic>
        <p:nvPicPr>
          <p:cNvPr id="9" name="19810_B_3allsteps.mp4">
            <a:hlinkClick r:id="" action="ppaction://media"/>
            <a:extLst>
              <a:ext uri="{FF2B5EF4-FFF2-40B4-BE49-F238E27FC236}">
                <a16:creationId xmlns:a16="http://schemas.microsoft.com/office/drawing/2014/main" id="{6A9FFC36-1D16-4383-8854-5800910A1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6190" y="1985177"/>
            <a:ext cx="5984298" cy="510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OC_blue_calibri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C_blue_calibri.potx" id="{278E7758-D89B-4DA0-96F1-1039F8C16042}" vid="{03F57942-DF8A-49D2-8C17-EBBC995F41A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MOOC_blue_calibri</Template>
  <TotalTime>832</TotalTime>
  <Words>760</Words>
  <Application>Microsoft Macintosh PowerPoint</Application>
  <PresentationFormat>Affichage à l'écran (4:3)</PresentationFormat>
  <Paragraphs>268</Paragraphs>
  <Slides>14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Arial Narrow</vt:lpstr>
      <vt:lpstr>Calibri</vt:lpstr>
      <vt:lpstr>Calibri Light</vt:lpstr>
      <vt:lpstr>Courier New</vt:lpstr>
      <vt:lpstr>Palatino</vt:lpstr>
      <vt:lpstr>Symbol</vt:lpstr>
      <vt:lpstr>MOOC_blue_calibri</vt:lpstr>
      <vt:lpstr>8. Une vision intégrée du système immunitaire</vt:lpstr>
      <vt:lpstr>Immunité humorale et cellulaire</vt:lpstr>
      <vt:lpstr>Interactions entre immunité innée et adaptative</vt:lpstr>
      <vt:lpstr>Classes d’agents pathogènes</vt:lpstr>
      <vt:lpstr>Différents types de réponses immunitaires adaptatives</vt:lpstr>
      <vt:lpstr>Défense contre les microbes </vt:lpstr>
      <vt:lpstr>Défense contre les microbes </vt:lpstr>
      <vt:lpstr>Défense contre les microbes </vt:lpstr>
      <vt:lpstr>Défense contre les microbes </vt:lpstr>
      <vt:lpstr> Une vision intégrée du système immunitaire  Exemple: infection par un virus respiratoire </vt:lpstr>
      <vt:lpstr>Présentation PowerPoint</vt:lpstr>
      <vt:lpstr>Présentation PowerPoint</vt:lpstr>
      <vt:lpstr>Sujets phares de la recherche en immunologie</vt:lpstr>
      <vt:lpstr>Les prochains cours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</dc:title>
  <dc:creator>Claudine Neyen</dc:creator>
  <cp:lastModifiedBy>Utilisateur de Microsoft Office</cp:lastModifiedBy>
  <cp:revision>42</cp:revision>
  <dcterms:created xsi:type="dcterms:W3CDTF">2018-04-24T09:23:46Z</dcterms:created>
  <dcterms:modified xsi:type="dcterms:W3CDTF">2019-11-01T11:59:56Z</dcterms:modified>
</cp:coreProperties>
</file>